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4467"/>
    <a:srgbClr val="0A1936"/>
    <a:srgbClr val="526FAB"/>
    <a:srgbClr val="0E1D3C"/>
    <a:srgbClr val="826962"/>
    <a:srgbClr val="090E3D"/>
    <a:srgbClr val="245228"/>
    <a:srgbClr val="B19E8D"/>
    <a:srgbClr val="846864"/>
    <a:srgbClr val="76A9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19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65E0-0E7A-4B1E-A5E8-968DEB496418}" type="datetimeFigureOut">
              <a:rPr lang="ko-KR" altLang="en-US" smtClean="0"/>
              <a:t>2024-04-16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E257E-B927-44CF-BEB5-CB9200E8B5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27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65E0-0E7A-4B1E-A5E8-968DEB496418}" type="datetimeFigureOut">
              <a:rPr lang="ko-KR" altLang="en-US" smtClean="0"/>
              <a:t>2024-04-16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E257E-B927-44CF-BEB5-CB9200E8B5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1569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65E0-0E7A-4B1E-A5E8-968DEB496418}" type="datetimeFigureOut">
              <a:rPr lang="ko-KR" altLang="en-US" smtClean="0"/>
              <a:t>2024-04-16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E257E-B927-44CF-BEB5-CB9200E8B5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6053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65E0-0E7A-4B1E-A5E8-968DEB496418}" type="datetimeFigureOut">
              <a:rPr lang="ko-KR" altLang="en-US" smtClean="0"/>
              <a:t>2024-04-16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E257E-B927-44CF-BEB5-CB9200E8B5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2636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65E0-0E7A-4B1E-A5E8-968DEB496418}" type="datetimeFigureOut">
              <a:rPr lang="ko-KR" altLang="en-US" smtClean="0"/>
              <a:t>2024-04-16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E257E-B927-44CF-BEB5-CB9200E8B5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6014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65E0-0E7A-4B1E-A5E8-968DEB496418}" type="datetimeFigureOut">
              <a:rPr lang="ko-KR" altLang="en-US" smtClean="0"/>
              <a:t>2024-04-16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E257E-B927-44CF-BEB5-CB9200E8B5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9478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65E0-0E7A-4B1E-A5E8-968DEB496418}" type="datetimeFigureOut">
              <a:rPr lang="ko-KR" altLang="en-US" smtClean="0"/>
              <a:t>2024-04-16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E257E-B927-44CF-BEB5-CB9200E8B5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5218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65E0-0E7A-4B1E-A5E8-968DEB496418}" type="datetimeFigureOut">
              <a:rPr lang="ko-KR" altLang="en-US" smtClean="0"/>
              <a:t>2024-04-16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E257E-B927-44CF-BEB5-CB9200E8B5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5794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65E0-0E7A-4B1E-A5E8-968DEB496418}" type="datetimeFigureOut">
              <a:rPr lang="ko-KR" altLang="en-US" smtClean="0"/>
              <a:t>2024-04-16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E257E-B927-44CF-BEB5-CB9200E8B5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168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65E0-0E7A-4B1E-A5E8-968DEB496418}" type="datetimeFigureOut">
              <a:rPr lang="ko-KR" altLang="en-US" smtClean="0"/>
              <a:t>2024-04-16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E257E-B927-44CF-BEB5-CB9200E8B5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6114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65E0-0E7A-4B1E-A5E8-968DEB496418}" type="datetimeFigureOut">
              <a:rPr lang="ko-KR" altLang="en-US" smtClean="0"/>
              <a:t>2024-04-16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E257E-B927-44CF-BEB5-CB9200E8B5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3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B65E0-0E7A-4B1E-A5E8-968DEB496418}" type="datetimeFigureOut">
              <a:rPr lang="ko-KR" altLang="en-US" smtClean="0"/>
              <a:t>2024-04-16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E257E-B927-44CF-BEB5-CB9200E8B5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903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그룹 20">
            <a:extLst>
              <a:ext uri="{FF2B5EF4-FFF2-40B4-BE49-F238E27FC236}">
                <a16:creationId xmlns:a16="http://schemas.microsoft.com/office/drawing/2014/main" id="{277B2B8F-4009-954F-DD29-DE917F6E511B}"/>
              </a:ext>
            </a:extLst>
          </p:cNvPr>
          <p:cNvGrpSpPr/>
          <p:nvPr/>
        </p:nvGrpSpPr>
        <p:grpSpPr>
          <a:xfrm>
            <a:off x="0" y="0"/>
            <a:ext cx="6858000" cy="9926945"/>
            <a:chOff x="0" y="0"/>
            <a:chExt cx="6858000" cy="9926945"/>
          </a:xfrm>
        </p:grpSpPr>
        <p:sp>
          <p:nvSpPr>
            <p:cNvPr id="5" name="직사각형 4">
              <a:extLst>
                <a:ext uri="{FF2B5EF4-FFF2-40B4-BE49-F238E27FC236}">
                  <a16:creationId xmlns:a16="http://schemas.microsoft.com/office/drawing/2014/main" id="{4AF2EF19-174E-EE35-3C4D-BDA4AF11CFDB}"/>
                </a:ext>
              </a:extLst>
            </p:cNvPr>
            <p:cNvSpPr/>
            <p:nvPr/>
          </p:nvSpPr>
          <p:spPr>
            <a:xfrm>
              <a:off x="0" y="0"/>
              <a:ext cx="6858000" cy="7601919"/>
            </a:xfrm>
            <a:prstGeom prst="rect">
              <a:avLst/>
            </a:prstGeom>
            <a:solidFill>
              <a:srgbClr val="FBF7EC"/>
            </a:solidFill>
            <a:ln>
              <a:solidFill>
                <a:srgbClr val="FBF7E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8383FA6B-67FC-1B5D-51FB-585DCA10EB21}"/>
                </a:ext>
              </a:extLst>
            </p:cNvPr>
            <p:cNvSpPr/>
            <p:nvPr/>
          </p:nvSpPr>
          <p:spPr>
            <a:xfrm>
              <a:off x="0" y="5908714"/>
              <a:ext cx="6858000" cy="4018231"/>
            </a:xfrm>
            <a:prstGeom prst="rect">
              <a:avLst/>
            </a:prstGeom>
            <a:solidFill>
              <a:srgbClr val="B19E8D"/>
            </a:solidFill>
            <a:ln>
              <a:solidFill>
                <a:srgbClr val="FBF7E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790DA9F-62BD-180B-2AFA-49C288F35B8F}"/>
              </a:ext>
            </a:extLst>
          </p:cNvPr>
          <p:cNvSpPr txBox="1"/>
          <p:nvPr/>
        </p:nvSpPr>
        <p:spPr>
          <a:xfrm>
            <a:off x="1022305" y="689319"/>
            <a:ext cx="381113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600" b="1" dirty="0">
                <a:solidFill>
                  <a:srgbClr val="B19E8D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파워 </a:t>
            </a:r>
            <a:r>
              <a:rPr lang="ko-KR" altLang="en-US" sz="26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컨디셔너</a:t>
            </a:r>
            <a:r>
              <a:rPr lang="ko-KR" altLang="en-US" sz="2600" b="1" dirty="0" err="1">
                <a:solidFill>
                  <a:srgbClr val="B19E8D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와</a:t>
            </a:r>
            <a:endParaRPr lang="en-US" altLang="ko-KR" sz="2600" b="1" dirty="0">
              <a:solidFill>
                <a:srgbClr val="B19E8D"/>
              </a:solidFill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/>
            <a:r>
              <a:rPr lang="ko-KR" altLang="en-US" sz="2600" b="1" dirty="0">
                <a:solidFill>
                  <a:srgbClr val="B19E8D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전원상태</a:t>
            </a:r>
            <a:r>
              <a:rPr lang="ko-KR" altLang="en-US" sz="2600" b="1" dirty="0"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</a:t>
            </a:r>
            <a:r>
              <a:rPr lang="ko-KR" altLang="en-US" sz="2600" b="1" dirty="0">
                <a:solidFill>
                  <a:srgbClr val="FFB566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체크</a:t>
            </a:r>
            <a:r>
              <a:rPr lang="ko-KR" altLang="en-US" sz="2600" b="1" dirty="0">
                <a:solidFill>
                  <a:srgbClr val="B19E8D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를</a:t>
            </a:r>
            <a:r>
              <a:rPr lang="ko-KR" altLang="en-US" sz="2600" b="1" dirty="0"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</a:t>
            </a:r>
            <a:endParaRPr lang="en-US" altLang="ko-KR" sz="2600" b="1" dirty="0"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021EE1-4449-B7CF-BA21-E9F56801CA5F}"/>
              </a:ext>
            </a:extLst>
          </p:cNvPr>
          <p:cNvSpPr txBox="1"/>
          <p:nvPr/>
        </p:nvSpPr>
        <p:spPr>
          <a:xfrm>
            <a:off x="4039248" y="781652"/>
            <a:ext cx="2815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b="1" dirty="0">
                <a:solidFill>
                  <a:srgbClr val="846864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한번에</a:t>
            </a:r>
            <a:r>
              <a:rPr lang="en-US" altLang="ko-KR" sz="4000" b="1" dirty="0">
                <a:solidFill>
                  <a:srgbClr val="846864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?</a:t>
            </a:r>
            <a:endParaRPr lang="ko-KR" altLang="en-US" sz="4000" b="1" dirty="0">
              <a:solidFill>
                <a:srgbClr val="846864"/>
              </a:solidFill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grpSp>
        <p:nvGrpSpPr>
          <p:cNvPr id="23" name="그룹 22">
            <a:extLst>
              <a:ext uri="{FF2B5EF4-FFF2-40B4-BE49-F238E27FC236}">
                <a16:creationId xmlns:a16="http://schemas.microsoft.com/office/drawing/2014/main" id="{DC44E9FF-C30B-EC7B-DFE8-5E5211D93CB5}"/>
              </a:ext>
            </a:extLst>
          </p:cNvPr>
          <p:cNvGrpSpPr/>
          <p:nvPr/>
        </p:nvGrpSpPr>
        <p:grpSpPr>
          <a:xfrm>
            <a:off x="5602876" y="8647650"/>
            <a:ext cx="1139126" cy="1131376"/>
            <a:chOff x="7850537" y="4331839"/>
            <a:chExt cx="1139126" cy="1131376"/>
          </a:xfrm>
        </p:grpSpPr>
        <p:sp>
          <p:nvSpPr>
            <p:cNvPr id="10" name="타원 9">
              <a:extLst>
                <a:ext uri="{FF2B5EF4-FFF2-40B4-BE49-F238E27FC236}">
                  <a16:creationId xmlns:a16="http://schemas.microsoft.com/office/drawing/2014/main" id="{1180B5C0-4B11-A625-CD10-4917B8D4A753}"/>
                </a:ext>
              </a:extLst>
            </p:cNvPr>
            <p:cNvSpPr/>
            <p:nvPr/>
          </p:nvSpPr>
          <p:spPr>
            <a:xfrm>
              <a:off x="7850537" y="4331839"/>
              <a:ext cx="1139126" cy="1131376"/>
            </a:xfrm>
            <a:prstGeom prst="ellipse">
              <a:avLst/>
            </a:prstGeom>
            <a:solidFill>
              <a:srgbClr val="82696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b="1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1D261A1-29A4-58AC-E9CB-702DB69F0F0C}"/>
                </a:ext>
              </a:extLst>
            </p:cNvPr>
            <p:cNvSpPr txBox="1"/>
            <p:nvPr/>
          </p:nvSpPr>
          <p:spPr>
            <a:xfrm>
              <a:off x="7866079" y="4743490"/>
              <a:ext cx="11007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b="1" dirty="0">
                  <a:solidFill>
                    <a:schemeClr val="bg1"/>
                  </a:solidFill>
                </a:rPr>
                <a:t>국내최초</a:t>
              </a:r>
              <a:endParaRPr lang="en-US" altLang="ko-KR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C61E390D-A4C7-F715-F371-D73887DAA9A0}"/>
              </a:ext>
            </a:extLst>
          </p:cNvPr>
          <p:cNvSpPr txBox="1"/>
          <p:nvPr/>
        </p:nvSpPr>
        <p:spPr>
          <a:xfrm>
            <a:off x="1255124" y="9216975"/>
            <a:ext cx="6858000" cy="572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b="1" dirty="0">
                <a:solidFill>
                  <a:schemeClr val="bg1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파워 </a:t>
            </a:r>
            <a:r>
              <a:rPr lang="ko-KR" altLang="en-US" sz="2400" b="1" dirty="0" err="1">
                <a:solidFill>
                  <a:schemeClr val="bg1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컨디셔너에</a:t>
            </a:r>
            <a:r>
              <a:rPr lang="ko-KR" altLang="en-US" sz="2400" b="1" dirty="0"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</a:t>
            </a:r>
            <a:r>
              <a:rPr lang="ko-KR" altLang="en-US" sz="2400" b="1" dirty="0">
                <a:solidFill>
                  <a:srgbClr val="FFB566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편리함</a:t>
            </a:r>
            <a:r>
              <a:rPr lang="ko-KR" altLang="en-US" sz="2400" b="1" dirty="0">
                <a:solidFill>
                  <a:schemeClr val="bg1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을 </a:t>
            </a:r>
            <a:r>
              <a:rPr lang="ko-KR" altLang="en-US" sz="2400" b="1" dirty="0">
                <a:solidFill>
                  <a:srgbClr val="245228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더하다</a:t>
            </a:r>
          </a:p>
        </p:txBody>
      </p:sp>
      <p:pic>
        <p:nvPicPr>
          <p:cNvPr id="2052" name="Picture 4" descr="전기 - 무료 전자개 아이콘">
            <a:extLst>
              <a:ext uri="{FF2B5EF4-FFF2-40B4-BE49-F238E27FC236}">
                <a16:creationId xmlns:a16="http://schemas.microsoft.com/office/drawing/2014/main" id="{AC5AA8B3-8AE0-84B6-6919-7EB6183C7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638" y="4913861"/>
            <a:ext cx="1175142" cy="1175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생각 - 무료 사람들개 아이콘">
            <a:extLst>
              <a:ext uri="{FF2B5EF4-FFF2-40B4-BE49-F238E27FC236}">
                <a16:creationId xmlns:a16="http://schemas.microsoft.com/office/drawing/2014/main" id="{DA0C2C49-D9A0-BC35-F57E-72A32A5D29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626" y="9244263"/>
            <a:ext cx="518274" cy="518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Download HD High Voltage Sign Png Transparent Image - Risque Choc À La Tête  Transparent PNG Image - NicePNG.com">
            <a:extLst>
              <a:ext uri="{FF2B5EF4-FFF2-40B4-BE49-F238E27FC236}">
                <a16:creationId xmlns:a16="http://schemas.microsoft.com/office/drawing/2014/main" id="{FBB6DE64-E361-0FFA-6A70-43503ACDD4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32" y="666591"/>
            <a:ext cx="999279" cy="876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70994E0E-F46A-2758-43DB-992564A23E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56" y="122692"/>
            <a:ext cx="2307919" cy="2676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EFAB643-A6A5-2256-D2E0-D69ACF2D914D}"/>
              </a:ext>
            </a:extLst>
          </p:cNvPr>
          <p:cNvSpPr txBox="1"/>
          <p:nvPr/>
        </p:nvSpPr>
        <p:spPr>
          <a:xfrm>
            <a:off x="1032901" y="3841947"/>
            <a:ext cx="5709102" cy="1724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200" b="1" dirty="0">
                <a:solidFill>
                  <a:srgbClr val="FF0000"/>
                </a:solidFill>
              </a:rPr>
              <a:t>파워 </a:t>
            </a:r>
            <a:r>
              <a:rPr lang="ko-KR" altLang="en-US" sz="1200" b="1" dirty="0" err="1">
                <a:solidFill>
                  <a:srgbClr val="FF0000"/>
                </a:solidFill>
              </a:rPr>
              <a:t>컨디셔너</a:t>
            </a:r>
            <a:r>
              <a:rPr lang="ko-KR" altLang="en-US" sz="1200" b="1" dirty="0">
                <a:solidFill>
                  <a:srgbClr val="FF0000"/>
                </a:solidFill>
              </a:rPr>
              <a:t> </a:t>
            </a:r>
            <a:r>
              <a:rPr lang="en-US" altLang="ko-KR" sz="1200" b="1" dirty="0">
                <a:solidFill>
                  <a:srgbClr val="FF0000"/>
                </a:solidFill>
              </a:rPr>
              <a:t>/ </a:t>
            </a:r>
            <a:r>
              <a:rPr lang="ko-KR" altLang="en-US" sz="1200" b="1" dirty="0">
                <a:solidFill>
                  <a:srgbClr val="FF0000"/>
                </a:solidFill>
              </a:rPr>
              <a:t>서지 프로텍터 기능</a:t>
            </a:r>
            <a:endParaRPr lang="en-US" altLang="ko-KR" sz="1200" b="1" dirty="0">
              <a:solidFill>
                <a:srgbClr val="FF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200" b="1" dirty="0" err="1">
                <a:solidFill>
                  <a:srgbClr val="FF0000"/>
                </a:solidFill>
              </a:rPr>
              <a:t>펄스성</a:t>
            </a:r>
            <a:r>
              <a:rPr lang="ko-KR" altLang="en-US" sz="1200" b="1" dirty="0">
                <a:solidFill>
                  <a:srgbClr val="FF0000"/>
                </a:solidFill>
              </a:rPr>
              <a:t> 노이즈 필터 </a:t>
            </a:r>
            <a:r>
              <a:rPr lang="en-US" altLang="ko-KR" sz="1200" b="1" dirty="0">
                <a:solidFill>
                  <a:srgbClr val="FF0000"/>
                </a:solidFill>
              </a:rPr>
              <a:t>/ </a:t>
            </a:r>
            <a:r>
              <a:rPr lang="ko-KR" altLang="en-US" sz="1200" b="1" dirty="0" err="1">
                <a:solidFill>
                  <a:srgbClr val="FF0000"/>
                </a:solidFill>
              </a:rPr>
              <a:t>서지성</a:t>
            </a:r>
            <a:r>
              <a:rPr lang="ko-KR" altLang="en-US" sz="1200" b="1" dirty="0">
                <a:solidFill>
                  <a:srgbClr val="FF0000"/>
                </a:solidFill>
              </a:rPr>
              <a:t> 노이즈 필터 </a:t>
            </a:r>
            <a:r>
              <a:rPr lang="en-US" altLang="ko-KR" sz="1200" b="1" dirty="0">
                <a:solidFill>
                  <a:srgbClr val="FF0000"/>
                </a:solidFill>
              </a:rPr>
              <a:t>/ </a:t>
            </a:r>
            <a:r>
              <a:rPr lang="ko-KR" altLang="en-US" sz="1200" b="1" dirty="0">
                <a:solidFill>
                  <a:srgbClr val="FF0000"/>
                </a:solidFill>
              </a:rPr>
              <a:t>그라운드 노이즈 필터</a:t>
            </a:r>
            <a:endParaRPr lang="en-US" altLang="ko-KR" sz="1200" b="1" dirty="0">
              <a:solidFill>
                <a:srgbClr val="FF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200" dirty="0">
                <a:solidFill>
                  <a:srgbClr val="FF0000"/>
                </a:solidFill>
              </a:rPr>
              <a:t>공급 전원의 </a:t>
            </a:r>
            <a:r>
              <a:rPr lang="en-US" altLang="ko-KR" sz="1200" dirty="0">
                <a:solidFill>
                  <a:srgbClr val="FF0000"/>
                </a:solidFill>
              </a:rPr>
              <a:t>Live </a:t>
            </a:r>
            <a:r>
              <a:rPr lang="ko-KR" altLang="en-US" sz="1200" dirty="0">
                <a:solidFill>
                  <a:srgbClr val="FF0000"/>
                </a:solidFill>
              </a:rPr>
              <a:t>상 모니터링</a:t>
            </a:r>
            <a:endParaRPr lang="en-US" altLang="ko-KR" sz="1200" dirty="0">
              <a:solidFill>
                <a:srgbClr val="FF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200" dirty="0">
                <a:solidFill>
                  <a:srgbClr val="FF0000"/>
                </a:solidFill>
              </a:rPr>
              <a:t>공급 전원의 접지 상태 모니터링</a:t>
            </a:r>
            <a:endParaRPr lang="en-US" altLang="ko-KR" sz="1200" dirty="0">
              <a:solidFill>
                <a:srgbClr val="FF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200" dirty="0"/>
              <a:t>전압상태를 표시해 주는 전면 </a:t>
            </a:r>
            <a:r>
              <a:rPr lang="en-US" altLang="ko-KR" sz="1200" dirty="0"/>
              <a:t>LED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200" dirty="0"/>
              <a:t>후면 </a:t>
            </a:r>
            <a:r>
              <a:rPr lang="en-US" altLang="ko-KR" sz="1200" dirty="0"/>
              <a:t>8</a:t>
            </a:r>
            <a:r>
              <a:rPr lang="ko-KR" altLang="en-US" sz="1200" dirty="0"/>
              <a:t>채널 순차전원 공급</a:t>
            </a:r>
            <a:endParaRPr lang="en-US" altLang="ko-KR" sz="1200" dirty="0"/>
          </a:p>
        </p:txBody>
      </p:sp>
      <p:graphicFrame>
        <p:nvGraphicFramePr>
          <p:cNvPr id="12" name="표 18">
            <a:extLst>
              <a:ext uri="{FF2B5EF4-FFF2-40B4-BE49-F238E27FC236}">
                <a16:creationId xmlns:a16="http://schemas.microsoft.com/office/drawing/2014/main" id="{E4EA256C-6C89-B74D-B54E-62092DDE3F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566613"/>
              </p:ext>
            </p:extLst>
          </p:nvPr>
        </p:nvGraphicFramePr>
        <p:xfrm>
          <a:off x="1255124" y="6195729"/>
          <a:ext cx="4489505" cy="2968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5578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033725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29296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000" b="1" dirty="0">
                        <a:latin typeface="+mn-ea"/>
                        <a:ea typeface="+mn-ea"/>
                      </a:endParaRPr>
                    </a:p>
                  </a:txBody>
                  <a:tcPr marL="73298" marR="73298" marT="36648" marB="3664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>
                          <a:latin typeface="+mn-ea"/>
                          <a:ea typeface="+mn-ea"/>
                        </a:rPr>
                        <a:t>SPC-8</a:t>
                      </a:r>
                      <a:endParaRPr lang="ko-KR" altLang="en-US" sz="1000" b="1" dirty="0">
                        <a:latin typeface="+mn-ea"/>
                        <a:ea typeface="+mn-ea"/>
                      </a:endParaRPr>
                    </a:p>
                  </a:txBody>
                  <a:tcPr marL="73298" marR="73298" marT="36648" marB="3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297264"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en-US" altLang="ko-KR" sz="9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Channel</a:t>
                      </a:r>
                      <a:endParaRPr lang="ko-KR" altLang="en-US" sz="9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3298" marR="73298" marT="36648" marB="3664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en-US" altLang="ko-KR" sz="9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 CH, Direct out 1CH</a:t>
                      </a:r>
                    </a:p>
                  </a:txBody>
                  <a:tcPr marL="73298" marR="73298" marT="36648" marB="3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297264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9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Ch load</a:t>
                      </a:r>
                    </a:p>
                  </a:txBody>
                  <a:tcPr marL="73298" marR="73298" marT="36648" marB="3664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9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220V/10A, 2500W</a:t>
                      </a:r>
                    </a:p>
                  </a:txBody>
                  <a:tcPr marL="73298" marR="73298" marT="36648" marB="3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297264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9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Total max load</a:t>
                      </a:r>
                    </a:p>
                  </a:txBody>
                  <a:tcPr marL="73298" marR="73298" marT="36648" marB="3664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9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220V/45A, 9900W</a:t>
                      </a:r>
                    </a:p>
                  </a:txBody>
                  <a:tcPr marL="73298" marR="73298" marT="36648" marB="3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29726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Channel interval</a:t>
                      </a:r>
                    </a:p>
                  </a:txBody>
                  <a:tcPr marL="73298" marR="73298" marT="36648" marB="3664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 sec</a:t>
                      </a:r>
                    </a:p>
                  </a:txBody>
                  <a:tcPr marL="73298" marR="73298" marT="36648" marB="3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  <a:tr h="297264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9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Control</a:t>
                      </a:r>
                    </a:p>
                  </a:txBody>
                  <a:tcPr marL="73298" marR="73298" marT="36648" marB="3664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9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Channel on / off switch, Lamp switch, Bypass switch </a:t>
                      </a:r>
                    </a:p>
                  </a:txBody>
                  <a:tcPr marL="73298" marR="73298" marT="36648" marB="3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792649"/>
                  </a:ext>
                </a:extLst>
              </a:tr>
              <a:tr h="297264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9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Power Consumption</a:t>
                      </a:r>
                    </a:p>
                  </a:txBody>
                  <a:tcPr marL="73298" marR="73298" marT="36648" marB="3664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9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55 watts </a:t>
                      </a:r>
                    </a:p>
                  </a:txBody>
                  <a:tcPr marL="73298" marR="73298" marT="36648" marB="3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397636"/>
                  </a:ext>
                </a:extLst>
              </a:tr>
              <a:tr h="29726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Main voltage</a:t>
                      </a:r>
                      <a:endParaRPr lang="ko-KR" altLang="en-US" sz="9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3298" marR="73298" marT="36648" marB="3664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de-DE" altLang="ko-KR" sz="9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220V/50Hz-60Hz, standard 3-wire, GND wire</a:t>
                      </a:r>
                      <a:endParaRPr lang="ko-KR" altLang="en-US" sz="9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3298" marR="73298" marT="36648" marB="3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4779215"/>
                  </a:ext>
                </a:extLst>
              </a:tr>
              <a:tr h="29726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Dimension (W x H x D)</a:t>
                      </a:r>
                    </a:p>
                  </a:txBody>
                  <a:tcPr marL="73298" marR="73298" marT="36648" marB="3664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483 x 88 x 330 mm</a:t>
                      </a:r>
                    </a:p>
                  </a:txBody>
                  <a:tcPr marL="73298" marR="73298" marT="36648" marB="3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0226051"/>
                  </a:ext>
                </a:extLst>
              </a:tr>
              <a:tr h="29726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Weight</a:t>
                      </a:r>
                    </a:p>
                  </a:txBody>
                  <a:tcPr marL="73298" marR="73298" marT="36648" marB="3664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6.02 kg (±15%)</a:t>
                      </a:r>
                    </a:p>
                  </a:txBody>
                  <a:tcPr marL="73298" marR="73298" marT="36648" marB="3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845479"/>
                  </a:ext>
                </a:extLst>
              </a:tr>
            </a:tbl>
          </a:graphicData>
        </a:graphic>
      </p:graphicFrame>
      <p:grpSp>
        <p:nvGrpSpPr>
          <p:cNvPr id="13" name="그룹 12">
            <a:extLst>
              <a:ext uri="{FF2B5EF4-FFF2-40B4-BE49-F238E27FC236}">
                <a16:creationId xmlns:a16="http://schemas.microsoft.com/office/drawing/2014/main" id="{040964D6-D185-352E-03A9-D5D4B1127648}"/>
              </a:ext>
            </a:extLst>
          </p:cNvPr>
          <p:cNvGrpSpPr/>
          <p:nvPr/>
        </p:nvGrpSpPr>
        <p:grpSpPr>
          <a:xfrm>
            <a:off x="896772" y="1807513"/>
            <a:ext cx="4800000" cy="1937779"/>
            <a:chOff x="788975" y="1645909"/>
            <a:chExt cx="4800000" cy="1937779"/>
          </a:xfrm>
        </p:grpSpPr>
        <p:pic>
          <p:nvPicPr>
            <p:cNvPr id="3" name="그림 2" descr="전자제품, 전자 기기, 리시버, 스테레오이(가) 표시된 사진&#10;&#10;자동 생성된 설명">
              <a:extLst>
                <a:ext uri="{FF2B5EF4-FFF2-40B4-BE49-F238E27FC236}">
                  <a16:creationId xmlns:a16="http://schemas.microsoft.com/office/drawing/2014/main" id="{54EAAFFF-A973-21AC-4F4A-D31C528A781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8673" b="45454"/>
            <a:stretch/>
          </p:blipFill>
          <p:spPr>
            <a:xfrm>
              <a:off x="788975" y="1645909"/>
              <a:ext cx="4800000" cy="931423"/>
            </a:xfrm>
            <a:prstGeom prst="rect">
              <a:avLst/>
            </a:prstGeom>
          </p:spPr>
        </p:pic>
        <p:pic>
          <p:nvPicPr>
            <p:cNvPr id="7" name="그림 6" descr="전자제품, 오디오 장비, 전자 기기, 음악이(가) 표시된 사진&#10;&#10;자동 생성된 설명">
              <a:extLst>
                <a:ext uri="{FF2B5EF4-FFF2-40B4-BE49-F238E27FC236}">
                  <a16:creationId xmlns:a16="http://schemas.microsoft.com/office/drawing/2014/main" id="{4E2E489C-781E-F775-78A5-D9B0F2652EE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9435" b="39316"/>
            <a:stretch/>
          </p:blipFill>
          <p:spPr>
            <a:xfrm rot="21540000">
              <a:off x="788975" y="2458719"/>
              <a:ext cx="4800000" cy="112496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69077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91</TotalTime>
  <Words>123</Words>
  <Application>Microsoft Office PowerPoint</Application>
  <PresentationFormat>A4 용지(210x297mm)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휴먼둥근헤드라인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SEOKJOO Lee</dc:creator>
  <cp:lastModifiedBy>제이앤 주식회사</cp:lastModifiedBy>
  <cp:revision>10</cp:revision>
  <dcterms:created xsi:type="dcterms:W3CDTF">2023-07-16T12:07:34Z</dcterms:created>
  <dcterms:modified xsi:type="dcterms:W3CDTF">2024-04-15T22:54:59Z</dcterms:modified>
</cp:coreProperties>
</file>